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47" r:id="rId2"/>
    <p:sldId id="411" r:id="rId3"/>
    <p:sldId id="412" r:id="rId4"/>
    <p:sldId id="362" r:id="rId5"/>
    <p:sldId id="353" r:id="rId6"/>
    <p:sldId id="390" r:id="rId7"/>
    <p:sldId id="392" r:id="rId8"/>
    <p:sldId id="393" r:id="rId9"/>
    <p:sldId id="376" r:id="rId10"/>
    <p:sldId id="367" r:id="rId11"/>
    <p:sldId id="365" r:id="rId12"/>
    <p:sldId id="377" r:id="rId13"/>
    <p:sldId id="394" r:id="rId14"/>
    <p:sldId id="368" r:id="rId15"/>
    <p:sldId id="372" r:id="rId16"/>
    <p:sldId id="371" r:id="rId17"/>
    <p:sldId id="378" r:id="rId18"/>
    <p:sldId id="375" r:id="rId19"/>
    <p:sldId id="369" r:id="rId20"/>
    <p:sldId id="407" r:id="rId21"/>
    <p:sldId id="397" r:id="rId22"/>
    <p:sldId id="396" r:id="rId23"/>
    <p:sldId id="398" r:id="rId24"/>
    <p:sldId id="399" r:id="rId25"/>
    <p:sldId id="400" r:id="rId26"/>
    <p:sldId id="395" r:id="rId27"/>
    <p:sldId id="401" r:id="rId28"/>
    <p:sldId id="402" r:id="rId29"/>
    <p:sldId id="403" r:id="rId30"/>
    <p:sldId id="404" r:id="rId31"/>
    <p:sldId id="370" r:id="rId32"/>
    <p:sldId id="408" r:id="rId33"/>
    <p:sldId id="409" r:id="rId34"/>
    <p:sldId id="405" r:id="rId35"/>
    <p:sldId id="406" r:id="rId36"/>
    <p:sldId id="410" r:id="rId37"/>
    <p:sldId id="361" r:id="rId3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/>
    <p:restoredTop sz="91218"/>
  </p:normalViewPr>
  <p:slideViewPr>
    <p:cSldViewPr snapToObjects="1">
      <p:cViewPr varScale="1">
        <p:scale>
          <a:sx n="94" d="100"/>
          <a:sy n="94" d="100"/>
        </p:scale>
        <p:origin x="21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9/11/19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9/11/19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if height is too high? Limit of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426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50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vs. input variables for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18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085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77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tif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8D009-1FFB-EF42-8817-417276FA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72057"/>
            <a:ext cx="741212" cy="3615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A400DA-C602-344B-9E8D-5C110D4F5A53}"/>
              </a:ext>
            </a:extLst>
          </p:cNvPr>
          <p:cNvGrpSpPr/>
          <p:nvPr/>
        </p:nvGrpSpPr>
        <p:grpSpPr>
          <a:xfrm>
            <a:off x="2984391" y="2817753"/>
            <a:ext cx="1700238" cy="1542524"/>
            <a:chOff x="5310162" y="1721694"/>
            <a:chExt cx="3071838" cy="308188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CD54228-9D75-8740-8647-ED22F8AC8CDC}"/>
                </a:ext>
              </a:extLst>
            </p:cNvPr>
            <p:cNvSpPr/>
            <p:nvPr/>
          </p:nvSpPr>
          <p:spPr>
            <a:xfrm>
              <a:off x="5310162" y="2852179"/>
              <a:ext cx="1688538" cy="884597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54DB27D-665D-4441-A38D-63C9F677603B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rot="5400000">
              <a:off x="5912912" y="2610657"/>
              <a:ext cx="483040" cy="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F77C643-8CC3-4A44-B753-C4194E9AC980}"/>
                </a:ext>
              </a:extLst>
            </p:cNvPr>
            <p:cNvCxnSpPr>
              <a:cxnSpLocks/>
              <a:stCxn id="76" idx="0"/>
              <a:endCxn id="82" idx="1"/>
            </p:cNvCxnSpPr>
            <p:nvPr/>
          </p:nvCxnSpPr>
          <p:spPr>
            <a:xfrm rot="16200000" flipH="1">
              <a:off x="6787893" y="2218716"/>
              <a:ext cx="422933" cy="1689858"/>
            </a:xfrm>
            <a:prstGeom prst="bentConnector4">
              <a:avLst>
                <a:gd name="adj1" fmla="val -54051"/>
                <a:gd name="adj2" fmla="val 7498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58B09639-43DA-E041-ABF8-7B97F624E02D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rot="10800000" flipV="1">
              <a:off x="6154432" y="3698048"/>
              <a:ext cx="1686382" cy="38726"/>
            </a:xfrm>
            <a:prstGeom prst="bentConnector4">
              <a:avLst>
                <a:gd name="adj1" fmla="val 24968"/>
                <a:gd name="adj2" fmla="val 1279384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/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A2F75FB-1ED2-5A40-AD10-38BDFA848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600" y="1721694"/>
                  <a:ext cx="669350" cy="307778"/>
                </a:xfrm>
                <a:prstGeom prst="rect">
                  <a:avLst/>
                </a:prstGeom>
                <a:blipFill>
                  <a:blip r:embed="rId3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/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35D4AAE-61CB-7247-915C-D2702BE9F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637" y="4495800"/>
                  <a:ext cx="67531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53333" b="-1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/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48BF1DC-2D00-2045-8D6A-2A1699AD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289" y="3121223"/>
                  <a:ext cx="53771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4000" r="-44000" b="-10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563E0AB-D1E1-0C41-B824-83E8C52C8674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rot="5400000">
              <a:off x="5773841" y="4115210"/>
              <a:ext cx="759024" cy="21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/>
              <p:nvPr/>
            </p:nvSpPr>
            <p:spPr>
              <a:xfrm>
                <a:off x="2619961" y="4946687"/>
                <a:ext cx="3083857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06116FD-8D55-6442-8D6E-D2621C47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61" y="4946687"/>
                <a:ext cx="3083857" cy="692113"/>
              </a:xfrm>
              <a:prstGeom prst="rect">
                <a:avLst/>
              </a:prstGeom>
              <a:blipFill>
                <a:blip r:embed="rId6"/>
                <a:stretch>
                  <a:fillRect l="-3279" t="-160000" b="-2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B6A8BE41-3DF5-CB4C-A264-0DA1E9D81CF2}"/>
              </a:ext>
            </a:extLst>
          </p:cNvPr>
          <p:cNvSpPr/>
          <p:nvPr/>
        </p:nvSpPr>
        <p:spPr>
          <a:xfrm>
            <a:off x="4990726" y="4012815"/>
            <a:ext cx="152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F869-03C1-A04E-B96A-9FF0749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850"/>
            <a:ext cx="3330457" cy="2266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7857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3BEE5-C4CD-FF42-A6B3-348E1FADCF1C}"/>
              </a:ext>
            </a:extLst>
          </p:cNvPr>
          <p:cNvSpPr/>
          <p:nvPr/>
        </p:nvSpPr>
        <p:spPr>
          <a:xfrm>
            <a:off x="3534387" y="1226820"/>
            <a:ext cx="5126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Why dimensional analysis?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consistent units.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mathematical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Derive mathematical models.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" y="3698557"/>
                <a:ext cx="5147691" cy="492443"/>
              </a:xfrm>
              <a:prstGeom prst="rect">
                <a:avLst/>
              </a:prstGeom>
              <a:blipFill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/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8F6CF1-2532-D54B-B2CD-6C724730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491662"/>
                <a:ext cx="348300" cy="369332"/>
              </a:xfrm>
              <a:prstGeom prst="rect">
                <a:avLst/>
              </a:prstGeom>
              <a:blipFill>
                <a:blip r:embed="rId4"/>
                <a:stretch>
                  <a:fillRect l="-7143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/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B13A3A-30C0-424F-A6C3-0CD7AC42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87" y="4491662"/>
                <a:ext cx="954236" cy="369332"/>
              </a:xfrm>
              <a:prstGeom prst="rect">
                <a:avLst/>
              </a:prstGeom>
              <a:blipFill>
                <a:blip r:embed="rId5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/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B79649-2182-D243-BEAF-6CD4E6C2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91662"/>
                <a:ext cx="954236" cy="369332"/>
              </a:xfrm>
              <a:prstGeom prst="rect">
                <a:avLst/>
              </a:prstGeom>
              <a:blipFill>
                <a:blip r:embed="rId6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/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74EB16-B920-6843-A079-18D4ABD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72" y="4475856"/>
                <a:ext cx="461728" cy="400944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5BC39BB-9BEB-5A45-9A2D-960947D9C853}"/>
              </a:ext>
            </a:extLst>
          </p:cNvPr>
          <p:cNvSpPr txBox="1"/>
          <p:nvPr/>
        </p:nvSpPr>
        <p:spPr>
          <a:xfrm rot="5400000">
            <a:off x="1599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3E3D-C479-3743-B118-3E221E4A3B17}"/>
              </a:ext>
            </a:extLst>
          </p:cNvPr>
          <p:cNvSpPr txBox="1"/>
          <p:nvPr/>
        </p:nvSpPr>
        <p:spPr>
          <a:xfrm rot="5400000">
            <a:off x="33519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F29DC-F3C2-6540-9CE6-D3A5D1C87ECC}"/>
              </a:ext>
            </a:extLst>
          </p:cNvPr>
          <p:cNvSpPr txBox="1"/>
          <p:nvPr/>
        </p:nvSpPr>
        <p:spPr>
          <a:xfrm rot="5400000">
            <a:off x="47235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7CCC9F-E4F6-474E-8D88-00EF63341CB9}"/>
              </a:ext>
            </a:extLst>
          </p:cNvPr>
          <p:cNvSpPr txBox="1"/>
          <p:nvPr/>
        </p:nvSpPr>
        <p:spPr>
          <a:xfrm rot="5400000">
            <a:off x="5790376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1546F0-44BD-F148-AAA2-097EFAA578C8}"/>
              </a:ext>
            </a:extLst>
          </p:cNvPr>
          <p:cNvSpPr txBox="1"/>
          <p:nvPr/>
        </p:nvSpPr>
        <p:spPr>
          <a:xfrm rot="5400000">
            <a:off x="2658974" y="3894227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863171-3E5F-0344-B6E8-21D09466C72D}"/>
              </a:ext>
            </a:extLst>
          </p:cNvPr>
          <p:cNvSpPr/>
          <p:nvPr/>
        </p:nvSpPr>
        <p:spPr>
          <a:xfrm>
            <a:off x="3124200" y="1162051"/>
            <a:ext cx="333807" cy="2173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/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CC1104-A24B-254B-8E37-486F7E563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500" y="4495800"/>
                <a:ext cx="257763" cy="369332"/>
              </a:xfrm>
              <a:prstGeom prst="rect">
                <a:avLst/>
              </a:prstGeom>
              <a:blipFill>
                <a:blip r:embed="rId8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CD9EC40-3A51-9247-8428-6D8849DBE1C8}"/>
              </a:ext>
            </a:extLst>
          </p:cNvPr>
          <p:cNvSpPr txBox="1"/>
          <p:nvPr/>
        </p:nvSpPr>
        <p:spPr>
          <a:xfrm>
            <a:off x="6705600" y="381000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Height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45056B-4071-3E4C-BE2A-E046A80C4F29}"/>
              </a:ext>
            </a:extLst>
          </p:cNvPr>
          <p:cNvSpPr txBox="1"/>
          <p:nvPr/>
        </p:nvSpPr>
        <p:spPr>
          <a:xfrm>
            <a:off x="6725892" y="44766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617-ED49-1F42-801A-B9B12AF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1157-6BA5-1749-8EBB-1217B7FD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5720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arguments of transcendental functions (e.g., natural log) must be </a:t>
            </a:r>
            <a:r>
              <a:rPr lang="en-US" sz="2800" dirty="0" err="1"/>
              <a:t>unitless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7EA5E-B53B-D141-A1E0-3F0BDF777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670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the units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E07A838-8E7B-204D-A79D-84E74F3DA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448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C58DE7-33A7-414B-BF26-833D7CA85B65}"/>
              </a:ext>
            </a:extLst>
          </p:cNvPr>
          <p:cNvSpPr/>
          <p:nvPr/>
        </p:nvSpPr>
        <p:spPr>
          <a:xfrm>
            <a:off x="685800" y="938135"/>
            <a:ext cx="3276600" cy="37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/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C575F-555F-EE4B-AB02-6342396F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26068"/>
                <a:ext cx="3865545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/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36C8B-6EE2-3C4E-9F4F-EAF13F44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3352800"/>
                <a:ext cx="2561150" cy="430887"/>
              </a:xfrm>
              <a:prstGeom prst="rect">
                <a:avLst/>
              </a:prstGeom>
              <a:blipFill>
                <a:blip r:embed="rId4"/>
                <a:stretch>
                  <a:fillRect l="-493" r="-49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46CFB5-6795-2648-B189-B968902D1374}"/>
              </a:ext>
            </a:extLst>
          </p:cNvPr>
          <p:cNvSpPr txBox="1">
            <a:spLocks/>
          </p:cNvSpPr>
          <p:nvPr/>
        </p:nvSpPr>
        <p:spPr>
          <a:xfrm>
            <a:off x="4920268" y="914400"/>
            <a:ext cx="3918932" cy="531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Rules</a:t>
            </a:r>
            <a:endParaRPr lang="en-US" sz="2000" b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for a variable expression are that expression applied to the units of the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Multiplying (dividing) units creates a compound unit.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Adding (subtracting) the same units gives the same units. Adding different units is undefined.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units must be the same on both sides of an equals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arguments of transcendental functions (e.g., natural log) must be </a:t>
            </a:r>
            <a:r>
              <a:rPr lang="en-US" sz="2000" dirty="0" err="1"/>
              <a:t>unitless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1F336-046C-454B-8E10-C44E3E8DAEDE}"/>
              </a:ext>
            </a:extLst>
          </p:cNvPr>
          <p:cNvSpPr txBox="1"/>
          <p:nvPr/>
        </p:nvSpPr>
        <p:spPr>
          <a:xfrm>
            <a:off x="609599" y="305966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 3: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66C4A-FCAC-7349-8AA5-2B836F6DBC73}"/>
              </a:ext>
            </a:extLst>
          </p:cNvPr>
          <p:cNvSpPr txBox="1"/>
          <p:nvPr/>
        </p:nvSpPr>
        <p:spPr>
          <a:xfrm>
            <a:off x="609599" y="4019490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/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733AE-14B0-AF49-9D8E-233B4E00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4369713"/>
                <a:ext cx="1550488" cy="430887"/>
              </a:xfrm>
              <a:prstGeom prst="rect">
                <a:avLst/>
              </a:prstGeom>
              <a:blipFill>
                <a:blip r:embed="rId5"/>
                <a:stretch>
                  <a:fillRect l="-813" r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F3D7CAD-07F7-BC4D-B795-C5992F0CE376}"/>
              </a:ext>
            </a:extLst>
          </p:cNvPr>
          <p:cNvSpPr txBox="1"/>
          <p:nvPr/>
        </p:nvSpPr>
        <p:spPr>
          <a:xfrm>
            <a:off x="609599" y="5063538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division: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/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17DA27-763E-EB42-BDA8-C6A48080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0" y="5360313"/>
                <a:ext cx="1433726" cy="430887"/>
              </a:xfrm>
              <a:prstGeom prst="rect">
                <a:avLst/>
              </a:prstGeom>
              <a:blipFill>
                <a:blip r:embed="rId6"/>
                <a:stretch>
                  <a:fillRect l="-877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/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51B999-7336-A84E-926C-B79C0E79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0" y="1443662"/>
                <a:ext cx="348300" cy="369332"/>
              </a:xfrm>
              <a:prstGeom prst="rect">
                <a:avLst/>
              </a:prstGeom>
              <a:blipFill>
                <a:blip r:embed="rId7"/>
                <a:stretch>
                  <a:fillRect l="-7143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/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BF1B78-B8C5-4F45-8BA7-4378DD6F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43662"/>
                <a:ext cx="954236" cy="369332"/>
              </a:xfrm>
              <a:prstGeom prst="rect">
                <a:avLst/>
              </a:prstGeom>
              <a:blipFill>
                <a:blip r:embed="rId8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/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650C71-51C2-054B-8373-B8727E05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3662"/>
                <a:ext cx="954236" cy="369332"/>
              </a:xfrm>
              <a:prstGeom prst="rect">
                <a:avLst/>
              </a:prstGeom>
              <a:blipFill>
                <a:blip r:embed="rId9"/>
                <a:stretch>
                  <a:fillRect l="-26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/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CF6B91-C00F-924C-A3F3-D0C49D8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427856"/>
                <a:ext cx="461728" cy="400944"/>
              </a:xfrm>
              <a:prstGeom prst="rect">
                <a:avLst/>
              </a:prstGeom>
              <a:blipFill>
                <a:blip r:embed="rId10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/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EEF6E0-11C2-B541-8DA2-5E9DC30CC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47800"/>
                <a:ext cx="257763" cy="369332"/>
              </a:xfrm>
              <a:prstGeom prst="rect">
                <a:avLst/>
              </a:prstGeom>
              <a:blipFill>
                <a:blip r:embed="rId11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EA6A4386-3F68-0A47-852D-70A78B43E055}"/>
              </a:ext>
            </a:extLst>
          </p:cNvPr>
          <p:cNvSpPr txBox="1"/>
          <p:nvPr/>
        </p:nvSpPr>
        <p:spPr>
          <a:xfrm rot="5400000">
            <a:off x="644053" y="110994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B4D54-07F6-4047-9FE4-F16E36AC0DAB}"/>
              </a:ext>
            </a:extLst>
          </p:cNvPr>
          <p:cNvSpPr txBox="1"/>
          <p:nvPr/>
        </p:nvSpPr>
        <p:spPr>
          <a:xfrm rot="5400000">
            <a:off x="20903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5EFE7D-5E30-AD4D-90A9-C2C7E8D6D4F8}"/>
              </a:ext>
            </a:extLst>
          </p:cNvPr>
          <p:cNvSpPr txBox="1"/>
          <p:nvPr/>
        </p:nvSpPr>
        <p:spPr>
          <a:xfrm rot="5400000">
            <a:off x="31571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101146-11D1-F146-92B9-80F235A16950}"/>
              </a:ext>
            </a:extLst>
          </p:cNvPr>
          <p:cNvSpPr txBox="1"/>
          <p:nvPr/>
        </p:nvSpPr>
        <p:spPr>
          <a:xfrm rot="5400000">
            <a:off x="385314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606E18-C373-574F-AF1A-F2DD1048C1C2}"/>
              </a:ext>
            </a:extLst>
          </p:cNvPr>
          <p:cNvSpPr txBox="1"/>
          <p:nvPr/>
        </p:nvSpPr>
        <p:spPr>
          <a:xfrm rot="5400000">
            <a:off x="1480764" y="1109943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/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DF6167-FC3B-724D-B5BB-720F9113D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5" y="2362200"/>
                <a:ext cx="4002955" cy="430887"/>
              </a:xfrm>
              <a:prstGeom prst="rect">
                <a:avLst/>
              </a:prstGeom>
              <a:blipFill>
                <a:blip r:embed="rId12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2C8552D-3DBA-CE43-A4EB-E03B016F2533}"/>
              </a:ext>
            </a:extLst>
          </p:cNvPr>
          <p:cNvSpPr txBox="1"/>
          <p:nvPr/>
        </p:nvSpPr>
        <p:spPr>
          <a:xfrm>
            <a:off x="613518" y="2057400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By Rules 1 &amp; 4:</a:t>
            </a:r>
          </a:p>
        </p:txBody>
      </p:sp>
    </p:spTree>
    <p:extLst>
      <p:ext uri="{BB962C8B-B14F-4D97-AF65-F5344CB8AC3E}">
        <p14:creationId xmlns:p14="http://schemas.microsoft.com/office/powerpoint/2010/main" val="2163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7" grpId="0"/>
      <p:bldP spid="34" grpId="0"/>
      <p:bldP spid="35" grpId="0"/>
      <p:bldP spid="42" grpId="0"/>
      <p:bldP spid="62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Example: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 glucose but sometimes only have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1483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</p:spPr>
            <p:txBody>
              <a:bodyPr/>
              <a:lstStyle/>
              <a:p>
                <a:r>
                  <a:rPr lang="en-US" i="1" dirty="0" err="1"/>
                  <a:t>I</a:t>
                </a:r>
                <a:r>
                  <a:rPr lang="en-US" baseline="-25000" dirty="0" err="1"/>
                  <a:t>ext</a:t>
                </a:r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baseline="-25000" dirty="0" err="1"/>
                  <a:t>int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 are concentrations</a:t>
                </a:r>
              </a:p>
              <a:p>
                <a:pPr lvl="1"/>
                <a:r>
                  <a:rPr lang="en-US" dirty="0"/>
                  <a:t>count in moles (</a:t>
                </a:r>
                <a:r>
                  <a:rPr lang="en-US" dirty="0" err="1"/>
                  <a:t>mol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divided by volume in liters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mol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D4A52F-BB4B-9043-9793-275382FFAF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3370579"/>
                <a:ext cx="7315200" cy="2407665"/>
              </a:xfrm>
              <a:blipFill>
                <a:blip r:embed="rId2"/>
                <a:stretch>
                  <a:fillRect l="-2083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</p:spTree>
    <p:extLst>
      <p:ext uri="{BB962C8B-B14F-4D97-AF65-F5344CB8AC3E}">
        <p14:creationId xmlns:p14="http://schemas.microsoft.com/office/powerpoint/2010/main" val="2843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3442442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50" y="4308992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1754" r="-11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522946" y="243840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97150" y="354699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97150" y="445692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/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978BB9-9934-C940-812C-5E7527440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0" y="2800410"/>
                <a:ext cx="2991460" cy="369332"/>
              </a:xfrm>
              <a:prstGeom prst="rect">
                <a:avLst/>
              </a:prstGeom>
              <a:blipFill>
                <a:blip r:embed="rId6"/>
                <a:stretch>
                  <a:fillRect l="-1695" r="-254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845341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System Diagram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BF675-BBEC-D446-966B-6FF37874DE17}"/>
              </a:ext>
            </a:extLst>
          </p:cNvPr>
          <p:cNvSpPr/>
          <p:nvPr/>
        </p:nvSpPr>
        <p:spPr>
          <a:xfrm>
            <a:off x="468918" y="805681"/>
            <a:ext cx="3552710" cy="2636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AD0A4C-7FB0-104D-8A77-B11BC444150F}"/>
              </a:ext>
            </a:extLst>
          </p:cNvPr>
          <p:cNvSpPr txBox="1"/>
          <p:nvPr/>
        </p:nvSpPr>
        <p:spPr>
          <a:xfrm>
            <a:off x="561302" y="1453667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Simplified System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40" y="2838510"/>
                <a:ext cx="731739" cy="369332"/>
              </a:xfrm>
              <a:prstGeom prst="rect">
                <a:avLst/>
              </a:prstGeom>
              <a:blipFill>
                <a:blip r:embed="rId7"/>
                <a:stretch>
                  <a:fillRect l="-13559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1" y="2838510"/>
                <a:ext cx="762196" cy="369332"/>
              </a:xfrm>
              <a:prstGeom prst="rect">
                <a:avLst/>
              </a:prstGeom>
              <a:blipFill>
                <a:blip r:embed="rId8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50" y="4490370"/>
                <a:ext cx="1585690" cy="369332"/>
              </a:xfrm>
              <a:prstGeom prst="rect">
                <a:avLst/>
              </a:prstGeom>
              <a:blipFill>
                <a:blip r:embed="rId9"/>
                <a:stretch>
                  <a:fillRect l="-3200" r="-56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50" y="4526578"/>
                <a:ext cx="1342355" cy="369332"/>
              </a:xfrm>
              <a:prstGeom prst="rect">
                <a:avLst/>
              </a:prstGeom>
              <a:blipFill>
                <a:blip r:embed="rId10"/>
                <a:stretch>
                  <a:fillRect l="-3774" r="-660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21" y="2838510"/>
                <a:ext cx="669029" cy="369332"/>
              </a:xfrm>
              <a:prstGeom prst="rect">
                <a:avLst/>
              </a:prstGeom>
              <a:blipFill>
                <a:blip r:embed="rId11"/>
                <a:stretch>
                  <a:fillRect l="-7407" r="-129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611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432701" y="365065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61199" y="320784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96037" y="320784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96037" y="320784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130410" y="320784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67637" y="320784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156195" y="418405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63641" y="418405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910001" y="24384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C8F73D-37E3-8C4F-882C-618515108247}"/>
              </a:ext>
            </a:extLst>
          </p:cNvPr>
          <p:cNvSpPr txBox="1"/>
          <p:nvPr/>
        </p:nvSpPr>
        <p:spPr>
          <a:xfrm>
            <a:off x="1949040" y="5029200"/>
            <a:ext cx="428675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 err="1"/>
              <a:t>dP</a:t>
            </a:r>
            <a:r>
              <a:rPr lang="en-US" sz="2400" i="1" dirty="0"/>
              <a:t>/</a:t>
            </a:r>
            <a:r>
              <a:rPr lang="en-US" sz="2400" i="1" dirty="0" err="1"/>
              <a:t>dt</a:t>
            </a:r>
            <a:r>
              <a:rPr lang="en-US" sz="2400" i="1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c</a:t>
            </a:r>
            <a:r>
              <a:rPr lang="en-US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are the units of </a:t>
            </a:r>
            <a:r>
              <a:rPr lang="en-US" sz="2400" i="1" dirty="0"/>
              <a:t>a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/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cs typeface="Courier New" panose="02070309020205020404" pitchFamily="49" charset="0"/>
                  </a:rPr>
                  <a:t>mol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FC6499-0AEA-534E-8863-B817AE4C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334000"/>
                <a:ext cx="1457322" cy="400110"/>
              </a:xfrm>
              <a:prstGeom prst="rect">
                <a:avLst/>
              </a:prstGeom>
              <a:blipFill>
                <a:blip r:embed="rId12"/>
                <a:stretch>
                  <a:fillRect l="-4348" t="-1250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/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F2BDDFD-1786-474E-8B96-F0EAAED8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57250"/>
                <a:ext cx="72519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/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latin typeface="+mn-lt"/>
                    <a:cs typeface="Courier New" panose="02070309020205020404" pitchFamily="49" charset="0"/>
                  </a:rPr>
                  <a:t>mol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D8D490C-17E0-3D41-8497-E44C9BCF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189" y="6198750"/>
                <a:ext cx="1430071" cy="400110"/>
              </a:xfrm>
              <a:prstGeom prst="rect">
                <a:avLst/>
              </a:prstGeom>
              <a:blipFill>
                <a:blip r:embed="rId14"/>
                <a:stretch>
                  <a:fillRect l="-3509" t="-909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1" grpId="0"/>
      <p:bldP spid="52" grpId="0"/>
      <p:bldP spid="53" grpId="0"/>
      <p:bldP spid="5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50" grpId="0"/>
      <p:bldP spid="60" grpId="0" animBg="1"/>
      <p:bldP spid="61" grpId="0" animBg="1"/>
      <p:bldP spid="62" grpId="0" animBg="1"/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Models With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</p:spPr>
            <p:txBody>
              <a:bodyPr/>
              <a:lstStyle/>
              <a:p>
                <a:r>
                  <a:rPr lang="en-US" sz="2800" dirty="0"/>
                  <a:t>Differential equations describe how variables change, typically with respect to time.</a:t>
                </a:r>
              </a:p>
              <a:p>
                <a:r>
                  <a:rPr lang="en-US" sz="2800" dirty="0"/>
                  <a:t>A differential is a small change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400" dirty="0"/>
                  <a:t> is a small change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change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777A9B-02DD-5F4C-A54A-9C036E2C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2069069"/>
              </a:xfrm>
              <a:blipFill>
                <a:blip r:embed="rId2"/>
                <a:stretch>
                  <a:fillRect l="-1389" t="-3049" b="-18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/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52F5B0-8D3E-9543-8747-45603EE0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3962400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1266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/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22E2D1-DDCE-E74C-B7A1-A7D60D72E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047" y="4828950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1734" t="-1786" r="-173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E0723A-203F-CC4A-BFF8-788176B07B7F}"/>
              </a:ext>
            </a:extLst>
          </p:cNvPr>
          <p:cNvSpPr txBox="1"/>
          <p:nvPr/>
        </p:nvSpPr>
        <p:spPr>
          <a:xfrm>
            <a:off x="609600" y="3352800"/>
            <a:ext cx="784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operon: Concentration of inducer and permease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/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9EBCE-5457-5E42-8A61-A28C7C1BE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90" y="38862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3333" r="-22034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/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3AF4F2-2413-564A-BA73-4FB71C63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1" y="38862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3333" r="-21311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/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747542-4500-7B40-9B2A-41CD005E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538060"/>
                <a:ext cx="1585690" cy="369332"/>
              </a:xfrm>
              <a:prstGeom prst="rect">
                <a:avLst/>
              </a:prstGeom>
              <a:blipFill>
                <a:blip r:embed="rId7"/>
                <a:stretch>
                  <a:fillRect l="-4000" r="-56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/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377CD-C7C0-4C48-962A-9AA1D88F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74268"/>
                <a:ext cx="1342355" cy="369332"/>
              </a:xfrm>
              <a:prstGeom prst="rect">
                <a:avLst/>
              </a:prstGeom>
              <a:blipFill>
                <a:blip r:embed="rId8"/>
                <a:stretch>
                  <a:fillRect l="-4717" r="-66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/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9FDFBE-8056-7F4E-948E-2929C560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71" y="38862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9C292F4-CF80-8749-A166-810D871E92D5}"/>
              </a:ext>
            </a:extLst>
          </p:cNvPr>
          <p:cNvSpPr/>
          <p:nvPr/>
        </p:nvSpPr>
        <p:spPr>
          <a:xfrm>
            <a:off x="13073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E927A-5AC7-A245-84AB-B3AC46C3344D}"/>
              </a:ext>
            </a:extLst>
          </p:cNvPr>
          <p:cNvSpPr/>
          <p:nvPr/>
        </p:nvSpPr>
        <p:spPr>
          <a:xfrm>
            <a:off x="2678951" y="46983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37A60A-B0EF-9F46-B14A-5297EB9F8454}"/>
              </a:ext>
            </a:extLst>
          </p:cNvPr>
          <p:cNvCxnSpPr>
            <a:stCxn id="23" idx="2"/>
            <a:endCxn id="27" idx="0"/>
          </p:cNvCxnSpPr>
          <p:nvPr/>
        </p:nvCxnSpPr>
        <p:spPr>
          <a:xfrm>
            <a:off x="1307449" y="42555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BB449-C74B-5D45-9DF7-B2D8E9F8BFD9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1642287" y="42555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C8440C-E6B8-A34B-96E9-2B3ADD7DF952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1642287" y="42555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6CA533-D1BB-5A4A-85E9-8E31FD0C00DF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2376660" y="42555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67555-6054-8A4B-AE15-8287D0015ECC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3013887" y="42555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83AC3-E005-CF4E-903E-253928B5C45F}"/>
              </a:ext>
            </a:extLst>
          </p:cNvPr>
          <p:cNvCxnSpPr>
            <a:endCxn id="24" idx="0"/>
          </p:cNvCxnSpPr>
          <p:nvPr/>
        </p:nvCxnSpPr>
        <p:spPr>
          <a:xfrm flipH="1">
            <a:off x="1402445" y="5231748"/>
            <a:ext cx="239842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4C8D0-D17F-B840-ABA1-80360ADB5920}"/>
              </a:ext>
            </a:extLst>
          </p:cNvPr>
          <p:cNvCxnSpPr>
            <a:endCxn id="25" idx="0"/>
          </p:cNvCxnSpPr>
          <p:nvPr/>
        </p:nvCxnSpPr>
        <p:spPr>
          <a:xfrm>
            <a:off x="3009891" y="5231748"/>
            <a:ext cx="99687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D2AE-F7B0-F641-94C0-30C8BFEF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for Modeling With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219F-B0CB-BD4E-958F-BD01A5647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</a:t>
            </a:r>
          </a:p>
          <a:p>
            <a:r>
              <a:rPr lang="en-US" dirty="0"/>
              <a:t>Decrease</a:t>
            </a:r>
          </a:p>
          <a:p>
            <a:r>
              <a:rPr lang="en-US" dirty="0"/>
              <a:t>With minimum</a:t>
            </a:r>
          </a:p>
          <a:p>
            <a:r>
              <a:rPr lang="en-US" dirty="0"/>
              <a:t>With maximum</a:t>
            </a:r>
          </a:p>
          <a:p>
            <a:r>
              <a:rPr lang="en-US" dirty="0"/>
              <a:t>Jointly increase with</a:t>
            </a:r>
          </a:p>
          <a:p>
            <a:r>
              <a:rPr lang="en-US" dirty="0"/>
              <a:t>Jointly decrease with</a:t>
            </a:r>
          </a:p>
          <a:p>
            <a:r>
              <a:rPr lang="en-US" dirty="0"/>
              <a:t>Activated by</a:t>
            </a:r>
          </a:p>
          <a:p>
            <a:r>
              <a:rPr lang="en-US" dirty="0"/>
              <a:t>Inhibited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A556-5A72-FE45-8372-E0A3F8941D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88322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3295-D7FA-E242-A398-CE007DD7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We Assume Using a Model Based on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C00-7F16-C146-8FC7-B38F57C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deterministic</a:t>
            </a:r>
          </a:p>
          <a:p>
            <a:pPr lvl="1"/>
            <a:r>
              <a:rPr lang="en-US" dirty="0"/>
              <a:t>Repeated experiments produce essentially the same results</a:t>
            </a:r>
          </a:p>
          <a:p>
            <a:pPr lvl="1"/>
            <a:r>
              <a:rPr lang="en-US" dirty="0"/>
              <a:t>Counter example: Individual chemical reactions</a:t>
            </a:r>
          </a:p>
          <a:p>
            <a:r>
              <a:rPr lang="en-US" dirty="0"/>
              <a:t>Variables are continuous</a:t>
            </a:r>
          </a:p>
          <a:p>
            <a:pPr lvl="1"/>
            <a:r>
              <a:rPr lang="en-US" dirty="0"/>
              <a:t>Counter example: Small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6F4F-FD23-0C48-9519-76A1AA6D7B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8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57A4-C48E-1D41-B3A6-3C7726DB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Differential Equations</a:t>
            </a:r>
            <a:br>
              <a:rPr lang="en-US" dirty="0"/>
            </a:br>
            <a:r>
              <a:rPr lang="en-US" i="1" dirty="0"/>
              <a:t>Initial Value Problem (IVP)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B06E-3AD0-3243-A89D-C53864AC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8559"/>
            <a:ext cx="8229600" cy="76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35E15-68BB-D74D-9679-481183CEA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/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EA963-145D-EE4D-813E-90D14027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305" y="2440850"/>
                <a:ext cx="2377895" cy="701218"/>
              </a:xfrm>
              <a:prstGeom prst="rect">
                <a:avLst/>
              </a:prstGeom>
              <a:blipFill>
                <a:blip r:embed="rId2"/>
                <a:stretch>
                  <a:fillRect l="-2128" t="-3636" r="-212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E2C03D-FF26-6C49-B5CF-E922B77E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14700"/>
            <a:ext cx="5168900" cy="3314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2F3D8-2AC7-884F-B511-DEFBEEA0930E}"/>
              </a:ext>
            </a:extLst>
          </p:cNvPr>
          <p:cNvSpPr txBox="1"/>
          <p:nvPr/>
        </p:nvSpPr>
        <p:spPr>
          <a:xfrm>
            <a:off x="5378912" y="3278060"/>
            <a:ext cx="36126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Graphical 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Place a point at initial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Draw a line with slope equal to the derivative.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981142-6E7C-C04B-83C7-7C0E41BC2E49}"/>
              </a:ext>
            </a:extLst>
          </p:cNvPr>
          <p:cNvSpPr/>
          <p:nvPr/>
        </p:nvSpPr>
        <p:spPr>
          <a:xfrm rot="19788271">
            <a:off x="640340" y="4562142"/>
            <a:ext cx="4586959" cy="337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8AA804-4371-494A-B319-AB7631506F20}"/>
              </a:ext>
            </a:extLst>
          </p:cNvPr>
          <p:cNvSpPr/>
          <p:nvPr/>
        </p:nvSpPr>
        <p:spPr>
          <a:xfrm>
            <a:off x="959312" y="595399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4AFFA-3B05-1B44-9CE0-2EC2A1ABBDB6}"/>
              </a:ext>
            </a:extLst>
          </p:cNvPr>
          <p:cNvSpPr txBox="1"/>
          <p:nvPr/>
        </p:nvSpPr>
        <p:spPr>
          <a:xfrm>
            <a:off x="457200" y="1597562"/>
            <a:ext cx="71881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derivative of variables and their initial values.</a:t>
            </a:r>
          </a:p>
          <a:p>
            <a:r>
              <a:rPr lang="en-US" sz="2400" b="1" dirty="0"/>
              <a:t>Find</a:t>
            </a:r>
            <a:r>
              <a:rPr lang="en-US" sz="2400" dirty="0"/>
              <a:t> values of variables over time.</a:t>
            </a:r>
          </a:p>
        </p:txBody>
      </p:sp>
    </p:spTree>
    <p:extLst>
      <p:ext uri="{BB962C8B-B14F-4D97-AF65-F5344CB8AC3E}">
        <p14:creationId xmlns:p14="http://schemas.microsoft.com/office/powerpoint/2010/main" val="16349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89AB-3EC0-3C4A-9A8F-82AC34FC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Elaborate Initial Value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B859A-A86E-5247-95D4-15D02E23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0F6D-6346-2542-A150-760A1DF5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09800"/>
            <a:ext cx="4076700" cy="2565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390FCA-B44F-5949-85A2-980C2D2A292E}"/>
              </a:ext>
            </a:extLst>
          </p:cNvPr>
          <p:cNvCxnSpPr>
            <a:cxnSpLocks/>
          </p:cNvCxnSpPr>
          <p:nvPr/>
        </p:nvCxnSpPr>
        <p:spPr>
          <a:xfrm flipV="1">
            <a:off x="1905000" y="2971800"/>
            <a:ext cx="228600" cy="444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FF409-E926-6E42-B70B-84A677E6F9D1}"/>
              </a:ext>
            </a:extLst>
          </p:cNvPr>
          <p:cNvCxnSpPr>
            <a:cxnSpLocks/>
          </p:cNvCxnSpPr>
          <p:nvPr/>
        </p:nvCxnSpPr>
        <p:spPr>
          <a:xfrm flipV="1">
            <a:off x="2362200" y="22098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7B39A-AC92-7448-9717-0F8A5D0949BC}"/>
              </a:ext>
            </a:extLst>
          </p:cNvPr>
          <p:cNvCxnSpPr/>
          <p:nvPr/>
        </p:nvCxnSpPr>
        <p:spPr>
          <a:xfrm>
            <a:off x="2743200" y="22098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14FE4-26A7-9D4B-BC00-2E7A555248D2}"/>
              </a:ext>
            </a:extLst>
          </p:cNvPr>
          <p:cNvCxnSpPr/>
          <p:nvPr/>
        </p:nvCxnSpPr>
        <p:spPr>
          <a:xfrm>
            <a:off x="3124200" y="2362200"/>
            <a:ext cx="22860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D32CC9-6537-2948-81DE-EE320D6554FA}"/>
              </a:ext>
            </a:extLst>
          </p:cNvPr>
          <p:cNvCxnSpPr/>
          <p:nvPr/>
        </p:nvCxnSpPr>
        <p:spPr>
          <a:xfrm>
            <a:off x="3581400" y="3124200"/>
            <a:ext cx="228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24C1F-D971-7A42-9EAC-5C2645770C1C}"/>
              </a:ext>
            </a:extLst>
          </p:cNvPr>
          <p:cNvCxnSpPr/>
          <p:nvPr/>
        </p:nvCxnSpPr>
        <p:spPr>
          <a:xfrm>
            <a:off x="4114800" y="4267200"/>
            <a:ext cx="152400" cy="241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F9DD1-F13E-5941-BC96-66F18D3A0CFA}"/>
              </a:ext>
            </a:extLst>
          </p:cNvPr>
          <p:cNvCxnSpPr>
            <a:cxnSpLocks/>
          </p:cNvCxnSpPr>
          <p:nvPr/>
        </p:nvCxnSpPr>
        <p:spPr>
          <a:xfrm>
            <a:off x="4495800" y="47752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8AC74FA-E825-3D42-A417-CF9763E7D0F8}"/>
              </a:ext>
            </a:extLst>
          </p:cNvPr>
          <p:cNvSpPr/>
          <p:nvPr/>
        </p:nvSpPr>
        <p:spPr>
          <a:xfrm>
            <a:off x="1895475" y="3429000"/>
            <a:ext cx="85725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32CF9-AAB9-C640-8BBE-5298A32A6B4D}"/>
              </a:ext>
            </a:extLst>
          </p:cNvPr>
          <p:cNvSpPr txBox="1"/>
          <p:nvPr/>
        </p:nvSpPr>
        <p:spPr>
          <a:xfrm>
            <a:off x="1268923" y="4050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3A3FE2-4FE0-7B4F-B4CA-FA122DD73912}"/>
              </a:ext>
            </a:extLst>
          </p:cNvPr>
          <p:cNvCxnSpPr>
            <a:cxnSpLocks/>
            <a:stCxn id="26" idx="0"/>
            <a:endCxn id="25" idx="4"/>
          </p:cNvCxnSpPr>
          <p:nvPr/>
        </p:nvCxnSpPr>
        <p:spPr>
          <a:xfrm flipV="1">
            <a:off x="1938337" y="3505200"/>
            <a:ext cx="1" cy="545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438145-1954-4148-9219-8EF2ABE8E6DE}"/>
              </a:ext>
            </a:extLst>
          </p:cNvPr>
          <p:cNvSpPr txBox="1"/>
          <p:nvPr/>
        </p:nvSpPr>
        <p:spPr>
          <a:xfrm>
            <a:off x="3947098" y="52694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699EB-1CFA-C348-99B9-D86D095EAC21}"/>
              </a:ext>
            </a:extLst>
          </p:cNvPr>
          <p:cNvCxnSpPr>
            <a:stCxn id="4" idx="0"/>
          </p:cNvCxnSpPr>
          <p:nvPr/>
        </p:nvCxnSpPr>
        <p:spPr>
          <a:xfrm flipV="1">
            <a:off x="4552392" y="4775200"/>
            <a:ext cx="57708" cy="49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79E3E7-81F6-4B48-B100-2DB1CE507009}"/>
              </a:ext>
            </a:extLst>
          </p:cNvPr>
          <p:cNvSpPr txBox="1"/>
          <p:nvPr/>
        </p:nvSpPr>
        <p:spPr>
          <a:xfrm>
            <a:off x="3399013" y="170977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the curve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A43B-102C-B944-9AA7-F466180C65C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505200" y="2079109"/>
            <a:ext cx="762000" cy="778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D80D6C-8804-4345-B729-D77A6CA957BA}"/>
              </a:ext>
            </a:extLst>
          </p:cNvPr>
          <p:cNvSpPr/>
          <p:nvPr/>
        </p:nvSpPr>
        <p:spPr>
          <a:xfrm>
            <a:off x="4780992" y="2573376"/>
            <a:ext cx="3276600" cy="24083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85C9-D92B-5442-A21B-E2AD00FC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Algorithm for IVP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t = 0..T-1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n = 0..N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𝑑𝑡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12573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 delta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CAD3F6-B3BD-204E-BCC6-2E40972F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505200"/>
                <a:ext cx="8229600" cy="2286000"/>
              </a:xfrm>
              <a:blipFill>
                <a:blip r:embed="rId2"/>
                <a:stretch>
                  <a:fillRect l="-123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B1B4B-E646-B144-8F79-A21093CEC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/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Given</a:t>
                </a:r>
                <a:r>
                  <a:rPr lang="en-US" sz="2400" dirty="0"/>
                  <a:t>: Differential equations and initial values for </a:t>
                </a:r>
                <a:r>
                  <a:rPr lang="en-US" sz="2400" i="1" dirty="0"/>
                  <a:t>n</a:t>
                </a:r>
                <a:r>
                  <a:rPr lang="en-US" sz="2400" dirty="0"/>
                  <a:t> variables</a:t>
                </a:r>
              </a:p>
              <a:p>
                <a:r>
                  <a:rPr lang="en-US" sz="2400" b="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Find</a:t>
                </a:r>
                <a:r>
                  <a:rPr lang="en-US" sz="2400" dirty="0"/>
                  <a:t> Values of variables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44E03-00C5-E348-9373-16C42C62A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3000"/>
                <a:ext cx="8482643" cy="2110386"/>
              </a:xfrm>
              <a:prstGeom prst="rect">
                <a:avLst/>
              </a:prstGeom>
              <a:blipFill>
                <a:blip r:embed="rId3"/>
                <a:stretch>
                  <a:fillRect l="-1198" t="-2395" r="-150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6EFD90F-305B-5D41-9EB0-7884719EAD15}"/>
              </a:ext>
            </a:extLst>
          </p:cNvPr>
          <p:cNvGrpSpPr/>
          <p:nvPr/>
        </p:nvGrpSpPr>
        <p:grpSpPr>
          <a:xfrm>
            <a:off x="6543675" y="2986686"/>
            <a:ext cx="2209800" cy="1447800"/>
            <a:chOff x="1828800" y="2209800"/>
            <a:chExt cx="4076700" cy="256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2C1E5-1661-F74C-9131-1C7DC565D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2209800"/>
              <a:ext cx="4076700" cy="25654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E86A89-9E0A-9E4E-B035-BE8C4074F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000" y="2971800"/>
              <a:ext cx="228600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21F3B3-99DB-9E4C-850C-9945878C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2098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A1BCBB-6AD8-664D-B181-5C8971A5D09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22098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9A50DB-46E5-BA44-BB9A-FCF2FFDCC60F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362200"/>
              <a:ext cx="2286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B16DEC-C494-CC47-8221-9E8F1506E6FA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3124200"/>
              <a:ext cx="22860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5A44C3-641D-4B41-AA2D-12F971469CB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267200"/>
              <a:ext cx="152400" cy="241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780AC-8C6F-484C-990B-BB788700F5D8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477520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E49FE7-0AB1-704E-BBBB-57BBE0BC240C}"/>
                </a:ext>
              </a:extLst>
            </p:cNvPr>
            <p:cNvSpPr/>
            <p:nvPr/>
          </p:nvSpPr>
          <p:spPr>
            <a:xfrm>
              <a:off x="1895475" y="3429000"/>
              <a:ext cx="85725" cy="76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81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FA72-C093-A74F-809D-044F7361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6A9F6-049A-F34D-86B0-C92435CC6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6096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Geometric representation of how variables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98C-98C4-9348-84DC-B6FB93EDC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3F14C-4628-0A4E-AFAB-F0A164B1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8464"/>
            <a:ext cx="7759082" cy="33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5986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3" y="21943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946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14" y="21943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69" y="3867090"/>
                <a:ext cx="2117631" cy="701410"/>
              </a:xfrm>
              <a:prstGeom prst="rect">
                <a:avLst/>
              </a:prstGeom>
              <a:blipFill>
                <a:blip r:embed="rId4"/>
                <a:stretch>
                  <a:fillRect l="-1190" t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/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D2D7-C5FE-6A43-8D2F-50A8DBA0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96" y="3863447"/>
                <a:ext cx="1335301" cy="632417"/>
              </a:xfrm>
              <a:prstGeom prst="rect">
                <a:avLst/>
              </a:prstGeom>
              <a:blipFill>
                <a:blip r:embed="rId5"/>
                <a:stretch>
                  <a:fillRect l="-476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F2E22C-DEF9-224C-862D-1D32D043E79A}"/>
              </a:ext>
            </a:extLst>
          </p:cNvPr>
          <p:cNvSpPr txBox="1"/>
          <p:nvPr/>
        </p:nvSpPr>
        <p:spPr>
          <a:xfrm>
            <a:off x="597552" y="1062335"/>
            <a:ext cx="6793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Solve for variable values when derivatives are 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2" y="166970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2241BD3-B02B-3A49-85AB-E8C7177927D0}"/>
              </a:ext>
            </a:extLst>
          </p:cNvPr>
          <p:cNvSpPr txBox="1"/>
          <p:nvPr/>
        </p:nvSpPr>
        <p:spPr>
          <a:xfrm>
            <a:off x="685800" y="4876800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values used: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/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528BC-DE84-4146-AEFA-7884DC62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22332"/>
                <a:ext cx="1395575" cy="369332"/>
              </a:xfrm>
              <a:prstGeom prst="rect">
                <a:avLst/>
              </a:prstGeom>
              <a:blipFill>
                <a:blip r:embed="rId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/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2EBBD-54E7-344E-B70F-B6E25B05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0" y="5322332"/>
                <a:ext cx="1322157" cy="369332"/>
              </a:xfrm>
              <a:prstGeom prst="rect">
                <a:avLst/>
              </a:prstGeom>
              <a:blipFill>
                <a:blip r:embed="rId9"/>
                <a:stretch>
                  <a:fillRect l="-377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730422" y="3610524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Solving:</a:t>
            </a:r>
          </a:p>
        </p:txBody>
      </p:sp>
    </p:spTree>
    <p:extLst>
      <p:ext uri="{BB962C8B-B14F-4D97-AF65-F5344CB8AC3E}">
        <p14:creationId xmlns:p14="http://schemas.microsoft.com/office/powerpoint/2010/main" val="243216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Relating Steady Calculations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3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A8B-FB73-8D49-B192-960AC42A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Differential Equations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8881F-29DD-1441-9CD3-800B8A8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124201"/>
          </a:xfrm>
        </p:spPr>
        <p:txBody>
          <a:bodyPr/>
          <a:lstStyle/>
          <a:p>
            <a:r>
              <a:rPr lang="en-US" sz="2800" dirty="0"/>
              <a:t>Ordinary differential equations</a:t>
            </a:r>
          </a:p>
          <a:p>
            <a:pPr lvl="1"/>
            <a:r>
              <a:rPr lang="en-US" sz="2400" dirty="0"/>
              <a:t>Only take derivative with respect to a single variable (e.g., time)</a:t>
            </a:r>
          </a:p>
          <a:p>
            <a:pPr lvl="1"/>
            <a:r>
              <a:rPr lang="en-US" sz="2400" dirty="0"/>
              <a:t>Partial differential equations have derivatives with respect to many variables</a:t>
            </a:r>
          </a:p>
          <a:p>
            <a:r>
              <a:rPr lang="en-US" sz="2800" dirty="0"/>
              <a:t>Linear differential equations</a:t>
            </a:r>
          </a:p>
          <a:p>
            <a:pPr lvl="1"/>
            <a:r>
              <a:rPr lang="en-US" sz="2400" dirty="0"/>
              <a:t>No products (or other functions) of variables being differentiated</a:t>
            </a:r>
          </a:p>
          <a:p>
            <a:pPr lvl="1"/>
            <a:r>
              <a:rPr lang="en-US" sz="2400" dirty="0"/>
              <a:t>We mostly have non-linear, ordinary differential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31C9D-B329-0D4E-94C1-51273C07A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/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EF90E9-D9C1-1F4E-9B96-AC6659F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89982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/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AB849B-F744-DF43-B8D1-4DF7648C1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121" y="5089982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1724" t="-1786" r="-114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89868A3-3B59-B341-A9A7-56EF22B95855}"/>
              </a:ext>
            </a:extLst>
          </p:cNvPr>
          <p:cNvSpPr/>
          <p:nvPr/>
        </p:nvSpPr>
        <p:spPr>
          <a:xfrm>
            <a:off x="2667000" y="5257801"/>
            <a:ext cx="1066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838200"/>
          </a:xfrm>
        </p:spPr>
        <p:txBody>
          <a:bodyPr/>
          <a:lstStyle/>
          <a:p>
            <a:r>
              <a:rPr lang="en-US" sz="3200" dirty="0"/>
              <a:t>Differential Equations for 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685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618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51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3847466" y="12954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DB8E3-CF9B-8344-B0B2-425341279D98}"/>
              </a:ext>
            </a:extLst>
          </p:cNvPr>
          <p:cNvSpPr txBox="1"/>
          <p:nvPr/>
        </p:nvSpPr>
        <p:spPr>
          <a:xfrm>
            <a:off x="636704" y="1286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/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E6EC2-FE06-C54F-93D3-CCDD0CE7E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1757274"/>
                <a:ext cx="1459374" cy="701218"/>
              </a:xfrm>
              <a:prstGeom prst="rect">
                <a:avLst/>
              </a:prstGeom>
              <a:blipFill>
                <a:blip r:embed="rId6"/>
                <a:stretch>
                  <a:fillRect l="-3448" t="-1754" r="-431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/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7DF2-DB91-BF4C-9115-DDCA07225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1795686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F3322B8-DC62-664B-A451-702432617E2F}"/>
              </a:ext>
            </a:extLst>
          </p:cNvPr>
          <p:cNvSpPr txBox="1"/>
          <p:nvPr/>
        </p:nvSpPr>
        <p:spPr>
          <a:xfrm>
            <a:off x="6324600" y="990600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/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9C319-23DB-6145-A88B-BE2FEF9B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866" y="3710801"/>
                <a:ext cx="529312" cy="430887"/>
              </a:xfrm>
              <a:prstGeom prst="rect">
                <a:avLst/>
              </a:prstGeom>
              <a:blipFill>
                <a:blip r:embed="rId7"/>
                <a:stretch>
                  <a:fillRect l="-13953" r="-1162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/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36B156-3C26-5248-B313-028FF5EB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76" y="2753243"/>
                <a:ext cx="771045" cy="430887"/>
              </a:xfrm>
              <a:prstGeom prst="rect">
                <a:avLst/>
              </a:prstGeom>
              <a:blipFill>
                <a:blip r:embed="rId8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/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9F4C47-6538-9D4A-93C3-30E87FF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04" y="4668359"/>
                <a:ext cx="771045" cy="430887"/>
              </a:xfrm>
              <a:prstGeom prst="rect">
                <a:avLst/>
              </a:prstGeom>
              <a:blipFill>
                <a:blip r:embed="rId9"/>
                <a:stretch>
                  <a:fillRect l="-9836" r="-819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/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B43757-5584-5046-AFAF-ECBF6F4B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3649204"/>
                <a:ext cx="1459374" cy="701218"/>
              </a:xfrm>
              <a:prstGeom prst="rect">
                <a:avLst/>
              </a:prstGeom>
              <a:blipFill>
                <a:blip r:embed="rId10"/>
                <a:stretch>
                  <a:fillRect l="-3448" t="-1754" r="-43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/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794DF6-2F12-8549-A818-1A3721AE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2651582"/>
                <a:ext cx="2454967" cy="701218"/>
              </a:xfrm>
              <a:prstGeom prst="rect">
                <a:avLst/>
              </a:prstGeom>
              <a:blipFill>
                <a:blip r:embed="rId11"/>
                <a:stretch>
                  <a:fillRect l="-2051" t="-1786" r="-153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/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B86DC-C2E1-E84B-A8FD-6D8D9514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31" y="4551402"/>
                <a:ext cx="2454967" cy="701218"/>
              </a:xfrm>
              <a:prstGeom prst="rect">
                <a:avLst/>
              </a:prstGeom>
              <a:blipFill>
                <a:blip r:embed="rId12"/>
                <a:stretch>
                  <a:fillRect l="-2051" t="-1754" r="-153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3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02A1-F511-A646-98BD-282D50E6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AAE3-4056-9C4B-98DF-38333714A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Modeling sequence</a:t>
            </a:r>
          </a:p>
          <a:p>
            <a:pPr lvl="1"/>
            <a:r>
              <a:rPr lang="en-US" sz="2000" dirty="0"/>
              <a:t>Population growth</a:t>
            </a:r>
          </a:p>
          <a:p>
            <a:pPr lvl="1"/>
            <a:r>
              <a:rPr lang="en-US" sz="2000" dirty="0"/>
              <a:t>Logistic regression for population min and max</a:t>
            </a:r>
          </a:p>
          <a:p>
            <a:pPr lvl="1"/>
            <a:r>
              <a:rPr lang="en-US" sz="2000" dirty="0"/>
              <a:t>Predatory prey</a:t>
            </a:r>
          </a:p>
          <a:p>
            <a:pPr lvl="1"/>
            <a:r>
              <a:rPr lang="en-US" sz="2000" dirty="0"/>
              <a:t>Consumption production</a:t>
            </a:r>
          </a:p>
          <a:p>
            <a:pPr lvl="1"/>
            <a:r>
              <a:rPr lang="en-US" sz="2000" dirty="0"/>
              <a:t>Activation/</a:t>
            </a:r>
            <a:r>
              <a:rPr lang="en-US" sz="2000"/>
              <a:t>inhibition cascades</a:t>
            </a:r>
            <a:endParaRPr lang="en-US" sz="2000" dirty="0"/>
          </a:p>
          <a:p>
            <a:r>
              <a:rPr lang="en-US" sz="2400" dirty="0"/>
              <a:t>Types of stability. Linear vs. non-linear</a:t>
            </a:r>
          </a:p>
          <a:p>
            <a:r>
              <a:rPr lang="en-US" sz="2400" dirty="0"/>
              <a:t>Phase space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333D-2D12-1547-B493-7F1ED8BEB4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81907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AA5-3A89-3A44-88D7-928BA4F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Concentrations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6B599-EAC7-324C-BBBA-5CB0FA67B5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/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F3795-E173-E843-835D-98EE7178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86992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/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3FE0-ABC4-884A-B591-1910B00B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813382"/>
                <a:ext cx="1459374" cy="701218"/>
              </a:xfrm>
              <a:prstGeom prst="rect">
                <a:avLst/>
              </a:prstGeom>
              <a:blipFill>
                <a:blip r:embed="rId3"/>
                <a:stretch>
                  <a:fillRect l="-4348" t="-1786" r="-34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/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2C56F9-56FD-2141-AB71-77876CEFB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48548"/>
                <a:ext cx="529312" cy="430887"/>
              </a:xfrm>
              <a:prstGeom prst="rect">
                <a:avLst/>
              </a:prstGeom>
              <a:blipFill>
                <a:blip r:embed="rId4"/>
                <a:stretch>
                  <a:fillRect l="-16667" r="-1190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626DF-5EB0-284A-986D-63AC98B1AB27}"/>
              </a:ext>
            </a:extLst>
          </p:cNvPr>
          <p:cNvSpPr txBox="1"/>
          <p:nvPr/>
        </p:nvSpPr>
        <p:spPr>
          <a:xfrm>
            <a:off x="3505200" y="121920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Kinetics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C4F55-6987-604A-9F4F-9B8E5F348419}"/>
              </a:ext>
            </a:extLst>
          </p:cNvPr>
          <p:cNvSpPr txBox="1"/>
          <p:nvPr/>
        </p:nvSpPr>
        <p:spPr>
          <a:xfrm>
            <a:off x="1322504" y="11339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2E134-1101-0C46-8382-03BE68FE8A3E}"/>
              </a:ext>
            </a:extLst>
          </p:cNvPr>
          <p:cNvSpPr txBox="1"/>
          <p:nvPr/>
        </p:nvSpPr>
        <p:spPr>
          <a:xfrm>
            <a:off x="5486400" y="1044714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Differential</a:t>
            </a:r>
          </a:p>
          <a:p>
            <a:pPr algn="ctr"/>
            <a:r>
              <a:rPr lang="en-US" sz="2000" b="1" dirty="0"/>
              <a:t>Equation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030F1-76BF-0642-B3F2-5AFF20292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17" y="2867489"/>
            <a:ext cx="5549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9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Markov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4176988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147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Conceptual model and variable roles</a:t>
            </a:r>
          </a:p>
          <a:p>
            <a:pPr lvl="1"/>
            <a:r>
              <a:rPr lang="en-US" sz="2400" dirty="0"/>
              <a:t>Input, output, state</a:t>
            </a:r>
          </a:p>
          <a:p>
            <a:r>
              <a:rPr lang="en-US" sz="2800" dirty="0"/>
              <a:t>Dimensional analysis</a:t>
            </a:r>
          </a:p>
          <a:p>
            <a:pPr lvl="1"/>
            <a:r>
              <a:rPr lang="en-US" sz="2400" dirty="0"/>
              <a:t>Rules</a:t>
            </a:r>
          </a:p>
          <a:p>
            <a:r>
              <a:rPr lang="en-US" sz="2800" dirty="0"/>
              <a:t>Modeling workflow</a:t>
            </a:r>
          </a:p>
          <a:p>
            <a:pPr lvl="1"/>
            <a:r>
              <a:rPr lang="en-US" sz="2400" dirty="0"/>
              <a:t>System diagram, conceptual model, technical model</a:t>
            </a:r>
          </a:p>
          <a:p>
            <a:r>
              <a:rPr lang="en-US" sz="2800" dirty="0"/>
              <a:t>Technical model: differential equations</a:t>
            </a:r>
          </a:p>
          <a:p>
            <a:pPr lvl="1"/>
            <a:r>
              <a:rPr lang="en-US" sz="2400" dirty="0"/>
              <a:t>Graphical solution</a:t>
            </a:r>
          </a:p>
          <a:p>
            <a:r>
              <a:rPr lang="en-US" sz="2800" dirty="0"/>
              <a:t>Technical model: Markov Model</a:t>
            </a:r>
          </a:p>
          <a:p>
            <a:pPr lvl="1"/>
            <a:r>
              <a:rPr lang="en-US" sz="2400" dirty="0"/>
              <a:t>State, transition, transition rates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399"/>
            <a:ext cx="8229600" cy="4572001"/>
          </a:xfrm>
        </p:spPr>
        <p:txBody>
          <a:bodyPr/>
          <a:lstStyle/>
          <a:p>
            <a:r>
              <a:rPr lang="en-US" sz="2400" dirty="0"/>
              <a:t>Conceptual models</a:t>
            </a:r>
          </a:p>
          <a:p>
            <a:pPr lvl="1"/>
            <a:r>
              <a:rPr lang="en-US" sz="2000" dirty="0"/>
              <a:t>Variables and relationships</a:t>
            </a:r>
          </a:p>
          <a:p>
            <a:r>
              <a:rPr lang="en-US" sz="2400" dirty="0"/>
              <a:t>Dimensional analysis</a:t>
            </a:r>
          </a:p>
          <a:p>
            <a:r>
              <a:rPr lang="en-US" sz="2400" dirty="0"/>
              <a:t>Modeling Workflow</a:t>
            </a:r>
          </a:p>
          <a:p>
            <a:r>
              <a:rPr lang="en-US" sz="2400" dirty="0"/>
              <a:t>Example: Modeling the lac operon</a:t>
            </a:r>
          </a:p>
          <a:p>
            <a:r>
              <a:rPr lang="en-US" sz="2400" dirty="0"/>
              <a:t>Technical models with differential equations</a:t>
            </a:r>
          </a:p>
          <a:p>
            <a:r>
              <a:rPr lang="en-US" sz="2400" dirty="0"/>
              <a:t>Technical models with Markov Models</a:t>
            </a:r>
          </a:p>
          <a:p>
            <a:r>
              <a:rPr lang="en-US" sz="2400" dirty="0"/>
              <a:t>Review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Lecture Notes</a:t>
            </a:r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ModelEngineering</a:t>
            </a:r>
            <a:r>
              <a:rPr lang="en-US" sz="2400" dirty="0"/>
              <a:t>/advancing-biomedical-models/tree/master/Lectures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8" y="357769"/>
            <a:ext cx="8691622" cy="838200"/>
          </a:xfrm>
        </p:spPr>
        <p:txBody>
          <a:bodyPr/>
          <a:lstStyle/>
          <a:p>
            <a:r>
              <a:rPr lang="en-US" sz="3200" dirty="0"/>
              <a:t>A Motivating Example:</a:t>
            </a:r>
            <a:br>
              <a:rPr lang="en-US" sz="3200" dirty="0"/>
            </a:br>
            <a:r>
              <a:rPr lang="en-US" sz="3200" dirty="0"/>
              <a:t>Modeling Water Flows and Levels for a Reservoir</a:t>
            </a:r>
            <a:endParaRPr lang="en-US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7391400" y="333369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3856225" y="4629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957AB09-09C8-2742-BEFE-C2DED9FF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16" y="2668381"/>
            <a:ext cx="3399956" cy="1881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/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in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21BE8-B916-D548-BCCC-5582B007A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16" y="2186077"/>
                <a:ext cx="1857047" cy="369332"/>
              </a:xfrm>
              <a:prstGeom prst="rect">
                <a:avLst/>
              </a:prstGeom>
              <a:blipFill>
                <a:blip r:embed="rId4"/>
                <a:stretch>
                  <a:fillRect l="-6081" t="-23333" r="-8108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/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flow out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F4C66EE-66CD-9841-B7D3-FF6294455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16" y="4665433"/>
                <a:ext cx="2051716" cy="369332"/>
              </a:xfrm>
              <a:prstGeom prst="rect">
                <a:avLst/>
              </a:prstGeom>
              <a:blipFill>
                <a:blip r:embed="rId5"/>
                <a:stretch>
                  <a:fillRect l="-5521" t="-20000" r="-797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/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= water height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9D0249C-20FA-C748-AE92-8D899768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010" y="3408335"/>
                <a:ext cx="2502801" cy="369332"/>
              </a:xfrm>
              <a:prstGeom prst="rect">
                <a:avLst/>
              </a:prstGeom>
              <a:blipFill>
                <a:blip r:embed="rId6"/>
                <a:stretch>
                  <a:fillRect l="-4040" t="-20000" r="-6566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AE64EA9-013F-1D40-BD9C-967E6DB41316}"/>
              </a:ext>
            </a:extLst>
          </p:cNvPr>
          <p:cNvSpPr txBox="1"/>
          <p:nvPr/>
        </p:nvSpPr>
        <p:spPr>
          <a:xfrm>
            <a:off x="3870485" y="2139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(m</a:t>
            </a:r>
            <a:r>
              <a:rPr lang="en-US" sz="2400" i="1" baseline="30000" dirty="0"/>
              <a:t>3</a:t>
            </a:r>
            <a:r>
              <a:rPr lang="en-US" sz="2400" i="1" dirty="0"/>
              <a:t>s</a:t>
            </a:r>
            <a:r>
              <a:rPr lang="en-US" sz="2400" i="1" baseline="30000" dirty="0"/>
              <a:t>-1</a:t>
            </a:r>
            <a:r>
              <a:rPr lang="en-US" sz="2400" i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85C61-A143-1840-A320-A75D0617E7DE}"/>
              </a:ext>
            </a:extLst>
          </p:cNvPr>
          <p:cNvSpPr txBox="1"/>
          <p:nvPr/>
        </p:nvSpPr>
        <p:spPr>
          <a:xfrm>
            <a:off x="2438400" y="5560620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meters</a:t>
            </a:r>
          </a:p>
          <a:p>
            <a:r>
              <a:rPr lang="en-US" sz="2400" i="1" dirty="0"/>
              <a:t>s =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18710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21" grpId="0"/>
      <p:bldP spid="69" grpId="0"/>
      <p:bldP spid="71" grpId="0"/>
      <p:bldP spid="2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6709566" cy="838200"/>
          </a:xfrm>
        </p:spPr>
        <p:txBody>
          <a:bodyPr/>
          <a:lstStyle/>
          <a:p>
            <a:r>
              <a:rPr lang="en-US" sz="3200" dirty="0"/>
              <a:t>A conceptual model specifies variables and their roles.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5310162" y="2852179"/>
            <a:ext cx="1688538" cy="884597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Calculations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833652" y="2531400"/>
            <a:ext cx="639402" cy="2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rot="16200000" flipH="1">
            <a:off x="6787893" y="2218716"/>
            <a:ext cx="422933" cy="1689858"/>
          </a:xfrm>
          <a:prstGeom prst="bentConnector4">
            <a:avLst>
              <a:gd name="adj1" fmla="val -54051"/>
              <a:gd name="adj2" fmla="val 7498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cxnSpLocks/>
            <a:stCxn id="17" idx="2"/>
            <a:endCxn id="10" idx="2"/>
          </p:cNvCxnSpPr>
          <p:nvPr/>
        </p:nvCxnSpPr>
        <p:spPr>
          <a:xfrm rot="5400000">
            <a:off x="6979900" y="2603531"/>
            <a:ext cx="307776" cy="1958714"/>
          </a:xfrm>
          <a:prstGeom prst="bentConnector3">
            <a:avLst>
              <a:gd name="adj1" fmla="val 174275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/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BA18-D789-F849-B0AF-B9D0ECDD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600" y="1905000"/>
                <a:ext cx="669350" cy="307777"/>
              </a:xfrm>
              <a:prstGeom prst="rect">
                <a:avLst/>
              </a:prstGeom>
              <a:blipFill>
                <a:blip r:embed="rId3"/>
                <a:stretch>
                  <a:fillRect l="-925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/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8C6E7-1A6F-0F46-87AA-5C5A21B6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37" y="4495800"/>
                <a:ext cx="675313" cy="307777"/>
              </a:xfrm>
              <a:prstGeom prst="rect">
                <a:avLst/>
              </a:prstGeom>
              <a:blipFill>
                <a:blip r:embed="rId4"/>
                <a:stretch>
                  <a:fillRect l="-11111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/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AF921-686E-7B45-91E2-1FF9DAC7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9" y="3121223"/>
                <a:ext cx="537711" cy="307777"/>
              </a:xfrm>
              <a:prstGeom prst="rect">
                <a:avLst/>
              </a:prstGeom>
              <a:blipFill>
                <a:blip r:embed="rId5"/>
                <a:stretch>
                  <a:fillRect l="-930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9AE2511-5AD4-A743-8B62-03AFD175430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773841" y="4115210"/>
            <a:ext cx="759024" cy="21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0EA525-5FAF-5348-BABB-C06D9819C61D}"/>
              </a:ext>
            </a:extLst>
          </p:cNvPr>
          <p:cNvSpPr txBox="1"/>
          <p:nvPr/>
        </p:nvSpPr>
        <p:spPr>
          <a:xfrm>
            <a:off x="582066" y="2117770"/>
            <a:ext cx="43053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Input</a:t>
            </a:r>
            <a:r>
              <a:rPr lang="en-US" sz="2400" dirty="0"/>
              <a:t>. Exogenous variable that does not depend on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Output</a:t>
            </a:r>
            <a:r>
              <a:rPr lang="en-US" sz="2400" dirty="0"/>
              <a:t>. Computed variable of interest to the modeler.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State</a:t>
            </a:r>
            <a:r>
              <a:rPr lang="en-US" sz="2400" dirty="0"/>
              <a:t>: Computed variable used to calculate output variables and/or other state variables.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2C6018-EC7C-3F4D-8EA2-088FD9940FD9}"/>
              </a:ext>
            </a:extLst>
          </p:cNvPr>
          <p:cNvGrpSpPr/>
          <p:nvPr/>
        </p:nvGrpSpPr>
        <p:grpSpPr>
          <a:xfrm>
            <a:off x="7099152" y="305562"/>
            <a:ext cx="1524000" cy="1367861"/>
            <a:chOff x="1413416" y="1695718"/>
            <a:chExt cx="4169641" cy="327749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F7DB6F-D22F-5B4D-87B8-4DAEC93C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E986C2-7E28-1D48-A605-DEB042A5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07757DE-1446-C74F-B3BD-B8600ED5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231A001-C685-324E-8C03-9C9F883BE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9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62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5C4-A156-A64E-A192-5F2D886D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381000"/>
            <a:ext cx="8153400" cy="838200"/>
          </a:xfrm>
        </p:spPr>
        <p:txBody>
          <a:bodyPr/>
          <a:lstStyle/>
          <a:p>
            <a:r>
              <a:rPr lang="en-US" sz="3200" dirty="0"/>
              <a:t>Technical models detail calculations.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5BF13-2359-BE40-B05A-B10F74F61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/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6AAE8F-80A7-E841-A32B-6E268B76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69265"/>
                <a:ext cx="5348644" cy="716735"/>
              </a:xfrm>
              <a:prstGeom prst="rect">
                <a:avLst/>
              </a:prstGeom>
              <a:blipFill>
                <a:blip r:embed="rId2"/>
                <a:stretch>
                  <a:fillRect l="-238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/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Issues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:r>
                  <a:rPr lang="en-US" sz="2400" i="1" dirty="0"/>
                  <a:t>h(t)</a:t>
                </a:r>
                <a:r>
                  <a:rPr lang="en-US" sz="2400" dirty="0"/>
                  <a:t> exceeds the height of the dam?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obtained?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10D91-D839-E740-A88A-929952A1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38400"/>
                <a:ext cx="6415539" cy="1200329"/>
              </a:xfrm>
              <a:prstGeom prst="rect">
                <a:avLst/>
              </a:prstGeom>
              <a:blipFill>
                <a:blip r:embed="rId3"/>
                <a:stretch>
                  <a:fillRect l="-1383" t="-4211" r="-39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576C305-1F83-E04C-9795-990C9D2031B7}"/>
              </a:ext>
            </a:extLst>
          </p:cNvPr>
          <p:cNvGrpSpPr/>
          <p:nvPr/>
        </p:nvGrpSpPr>
        <p:grpSpPr>
          <a:xfrm>
            <a:off x="7086600" y="305562"/>
            <a:ext cx="1524000" cy="1367861"/>
            <a:chOff x="1413416" y="1695718"/>
            <a:chExt cx="4169641" cy="32774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F1BAFB-D0B9-7549-BA0C-34196273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3416" y="2668381"/>
              <a:ext cx="3399956" cy="18814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/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D4BE4D-0CB6-A94F-82A4-166CF1FA8E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4309" y="1695718"/>
                  <a:ext cx="669351" cy="307778"/>
                </a:xfrm>
                <a:prstGeom prst="rect">
                  <a:avLst/>
                </a:prstGeom>
                <a:blipFill>
                  <a:blip r:embed="rId5"/>
                  <a:stretch>
                    <a:fillRect l="-40000" r="-130000" b="-2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/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043B50-DB68-C44A-ACBE-7D1F80D2A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738" y="4665433"/>
                  <a:ext cx="675313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38095" r="-11904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/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4AC41A8-0D69-5147-AB67-5C33C32FF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346" y="3408336"/>
                  <a:ext cx="537711" cy="307778"/>
                </a:xfrm>
                <a:prstGeom prst="rect">
                  <a:avLst/>
                </a:prstGeom>
                <a:blipFill>
                  <a:blip r:embed="rId7"/>
                  <a:stretch>
                    <a:fillRect l="-43750" r="-118750" b="-14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A8392A-9C0D-F941-82C5-D942D7E64771}"/>
              </a:ext>
            </a:extLst>
          </p:cNvPr>
          <p:cNvSpPr txBox="1"/>
          <p:nvPr/>
        </p:nvSpPr>
        <p:spPr>
          <a:xfrm>
            <a:off x="381000" y="1107600"/>
            <a:ext cx="3439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Initial Technical Model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/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Estimating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If</a:t>
                </a:r>
                <a:r>
                  <a:rPr lang="en-US" sz="2400" dirty="0"/>
                  <a:t> the reservoir is a cylinder with radius </a:t>
                </a:r>
                <a:r>
                  <a:rPr lang="en-US" sz="2400" i="1" dirty="0"/>
                  <a:t>r</a:t>
                </a:r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FD3001-17E3-6A41-AA43-D6E6E59B4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" y="3672854"/>
                <a:ext cx="7790274" cy="985206"/>
              </a:xfrm>
              <a:prstGeom prst="rect">
                <a:avLst/>
              </a:prstGeom>
              <a:blipFill>
                <a:blip r:embed="rId8"/>
                <a:stretch>
                  <a:fillRect l="-1138" t="-3797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/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Technical Model with cylinder assumption 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77F830-AF90-DD43-9170-05662AA2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6" y="4800600"/>
                <a:ext cx="8518294" cy="1261307"/>
              </a:xfrm>
              <a:prstGeom prst="rect">
                <a:avLst/>
              </a:prstGeom>
              <a:blipFill>
                <a:blip r:embed="rId9"/>
                <a:stretch>
                  <a:fillRect l="-1042" t="-91000" b="-17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3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14A-9082-A04B-8E99-76272FBE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09800"/>
            <a:ext cx="8229600" cy="838200"/>
          </a:xfrm>
        </p:spPr>
        <p:txBody>
          <a:bodyPr/>
          <a:lstStyle/>
          <a:p>
            <a:r>
              <a:rPr lang="en-US" sz="4800" dirty="0"/>
              <a:t>The reservoir is </a:t>
            </a:r>
            <a:br>
              <a:rPr lang="en-US" sz="4800" dirty="0"/>
            </a:br>
            <a:r>
              <a:rPr lang="en-US" sz="4800" dirty="0"/>
              <a:t>a cylinder?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A4404-7229-7546-A891-72581E089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5FFB-9004-F84C-8864-3625077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"/>
            <a:ext cx="2450705" cy="13612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35AE3-A6A7-FF4C-8CF5-633D6DBDED2D}"/>
              </a:ext>
            </a:extLst>
          </p:cNvPr>
          <p:cNvCxnSpPr>
            <a:cxnSpLocks/>
          </p:cNvCxnSpPr>
          <p:nvPr/>
        </p:nvCxnSpPr>
        <p:spPr>
          <a:xfrm>
            <a:off x="2362200" y="1997690"/>
            <a:ext cx="3886200" cy="1888510"/>
          </a:xfrm>
          <a:prstGeom prst="line">
            <a:avLst/>
          </a:prstGeom>
          <a:ln w="177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AECAA1-8600-1F45-BC18-22293E7303AB}"/>
              </a:ext>
            </a:extLst>
          </p:cNvPr>
          <p:cNvSpPr txBox="1"/>
          <p:nvPr/>
        </p:nvSpPr>
        <p:spPr>
          <a:xfrm>
            <a:off x="685800" y="4191000"/>
            <a:ext cx="80265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The model is wrong. </a:t>
            </a:r>
          </a:p>
          <a:p>
            <a:r>
              <a:rPr lang="en-US" sz="4400" b="1" dirty="0"/>
              <a:t>But the model </a:t>
            </a:r>
            <a:r>
              <a:rPr lang="en-US" sz="4400" b="1" i="1" dirty="0"/>
              <a:t>may</a:t>
            </a:r>
            <a:r>
              <a:rPr lang="en-US" sz="4400" b="1" dirty="0"/>
              <a:t> be useful.</a:t>
            </a:r>
          </a:p>
        </p:txBody>
      </p:sp>
    </p:spTree>
    <p:extLst>
      <p:ext uri="{BB962C8B-B14F-4D97-AF65-F5344CB8AC3E}">
        <p14:creationId xmlns:p14="http://schemas.microsoft.com/office/powerpoint/2010/main" val="2143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159643</TotalTime>
  <Words>1712</Words>
  <Application>Microsoft Macintosh PowerPoint</Application>
  <PresentationFormat>On-screen Show (4:3)</PresentationFormat>
  <Paragraphs>409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Vocabulary for Modeling With Differential Equations</vt:lpstr>
      <vt:lpstr>Notes</vt:lpstr>
      <vt:lpstr>G.P.E. Box (Famous Statistician)</vt:lpstr>
      <vt:lpstr>Agenda</vt:lpstr>
      <vt:lpstr>A Motivating Example: Modeling Water Flows and Levels for a Reservoir</vt:lpstr>
      <vt:lpstr>A conceptual model specifies variables and their roles.</vt:lpstr>
      <vt:lpstr>Technical models detail calculations.</vt:lpstr>
      <vt:lpstr>The reservoir is  a cylinder?</vt:lpstr>
      <vt:lpstr>Modeling Workflow</vt:lpstr>
      <vt:lpstr>Dimensional Analysis</vt:lpstr>
      <vt:lpstr>Rules for Dimensional Analysis</vt:lpstr>
      <vt:lpstr>Solving for the units of a</vt:lpstr>
      <vt:lpstr>Modeling Example: lac Operon</vt:lpstr>
      <vt:lpstr>When Should Yeast Adapt?</vt:lpstr>
      <vt:lpstr>How Yeast Adapts: lac operon</vt:lpstr>
      <vt:lpstr>Modeling the lac Operon</vt:lpstr>
      <vt:lpstr>Modeling the lac Operon</vt:lpstr>
      <vt:lpstr>Technical Models With Differential Equations</vt:lpstr>
      <vt:lpstr>What We Assume Using a Model Based on Differential Equations</vt:lpstr>
      <vt:lpstr>Solving Differential Equations Initial Value Problem (IVP)</vt:lpstr>
      <vt:lpstr>A More Elaborate Initial Value Problem</vt:lpstr>
      <vt:lpstr>Euler Algorithm for IVP</vt:lpstr>
      <vt:lpstr>Phase Portrait</vt:lpstr>
      <vt:lpstr>Phase Portrait For lac Operon Model</vt:lpstr>
      <vt:lpstr>Finding Fixed Points</vt:lpstr>
      <vt:lpstr>Relating Steady Calculations to Phase Portrait</vt:lpstr>
      <vt:lpstr>Types of Differential Equations</vt:lpstr>
      <vt:lpstr>Differential Equations for Chemical Reactions</vt:lpstr>
      <vt:lpstr>How Concentrations Change</vt:lpstr>
      <vt:lpstr>Technical Models With Markov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Review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2573</cp:revision>
  <cp:lastPrinted>2018-09-27T21:17:03Z</cp:lastPrinted>
  <dcterms:created xsi:type="dcterms:W3CDTF">2008-11-04T22:35:39Z</dcterms:created>
  <dcterms:modified xsi:type="dcterms:W3CDTF">2019-09-11T20:34:12Z</dcterms:modified>
</cp:coreProperties>
</file>